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0" r:id="rId4"/>
    <p:sldId id="261" r:id="rId5"/>
    <p:sldId id="264" r:id="rId6"/>
    <p:sldId id="263" r:id="rId7"/>
    <p:sldId id="266" r:id="rId8"/>
    <p:sldId id="265" r:id="rId9"/>
    <p:sldId id="267" r:id="rId10"/>
    <p:sldId id="269" r:id="rId11"/>
    <p:sldId id="268"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660" autoAdjust="0"/>
  </p:normalViewPr>
  <p:slideViewPr>
    <p:cSldViewPr snapToGrid="0">
      <p:cViewPr varScale="1">
        <p:scale>
          <a:sx n="106" d="100"/>
          <a:sy n="106" d="100"/>
        </p:scale>
        <p:origin x="792" y="96"/>
      </p:cViewPr>
      <p:guideLst/>
    </p:cSldViewPr>
  </p:slideViewPr>
  <p:outlineViewPr>
    <p:cViewPr>
      <p:scale>
        <a:sx n="33" d="100"/>
        <a:sy n="33" d="100"/>
      </p:scale>
      <p:origin x="0" y="-158"/>
    </p:cViewPr>
  </p:outlineViewPr>
  <p:notesTextViewPr>
    <p:cViewPr>
      <p:scale>
        <a:sx n="1" d="1"/>
        <a:sy n="1" d="1"/>
      </p:scale>
      <p:origin x="0" y="0"/>
    </p:cViewPr>
  </p:notesTextViewPr>
  <p:sorterViewPr>
    <p:cViewPr>
      <p:scale>
        <a:sx n="100" d="100"/>
        <a:sy n="100" d="100"/>
      </p:scale>
      <p:origin x="0" y="-1968"/>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AD614-EB28-433D-A65D-F33E70FF5283}" type="datetimeFigureOut">
              <a:rPr lang="en-IE" smtClean="0"/>
              <a:t>27/08/2024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8B24B-75F8-4BA2-8722-0FA017AD12B0}" type="slidenum">
              <a:rPr lang="en-IE" smtClean="0"/>
              <a:t>‹#›</a:t>
            </a:fld>
            <a:endParaRPr lang="en-IE"/>
          </a:p>
        </p:txBody>
      </p:sp>
    </p:spTree>
    <p:extLst>
      <p:ext uri="{BB962C8B-B14F-4D97-AF65-F5344CB8AC3E}">
        <p14:creationId xmlns:p14="http://schemas.microsoft.com/office/powerpoint/2010/main" val="413893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useum.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taxidermy bird was on display in the Irish Room Exhibition for all visitors to see.</a:t>
            </a:r>
          </a:p>
          <a:p>
            <a:endParaRPr lang="en-US" dirty="0"/>
          </a:p>
          <a:p>
            <a:r>
              <a:rPr lang="en-US" dirty="0"/>
              <a:t>The National Museum of Ireland – Natural History closed its doors in September 2024 to begin major refurbishment and conservation works. </a:t>
            </a:r>
          </a:p>
          <a:p>
            <a:endParaRPr lang="en-US" dirty="0"/>
          </a:p>
          <a:p>
            <a:r>
              <a:rPr lang="en-US" dirty="0"/>
              <a:t>This taxidermy bird will soon be on display again at a temporary exhibition in the Museum’s sister site in Collins Barracks and is due to open in Spring 2025. </a:t>
            </a:r>
          </a:p>
          <a:p>
            <a:endParaRPr lang="en-US" dirty="0"/>
          </a:p>
          <a:p>
            <a:r>
              <a:rPr lang="en-US" dirty="0"/>
              <a:t>This taxidermy display is very old. It is a male and was found in Dublin and donated to the Museum in 1899 – one hundred and twenty-five years ago!</a:t>
            </a:r>
            <a:endParaRPr lang="en-IE" dirty="0"/>
          </a:p>
        </p:txBody>
      </p:sp>
      <p:sp>
        <p:nvSpPr>
          <p:cNvPr id="4" name="Slide Number Placeholder 3"/>
          <p:cNvSpPr>
            <a:spLocks noGrp="1"/>
          </p:cNvSpPr>
          <p:nvPr>
            <p:ph type="sldNum" sz="quarter" idx="5"/>
          </p:nvPr>
        </p:nvSpPr>
        <p:spPr/>
        <p:txBody>
          <a:bodyPr/>
          <a:lstStyle/>
          <a:p>
            <a:fld id="{0978B24B-75F8-4BA2-8722-0FA017AD12B0}" type="slidenum">
              <a:rPr lang="en-IE" smtClean="0"/>
              <a:t>3</a:t>
            </a:fld>
            <a:endParaRPr lang="en-IE"/>
          </a:p>
        </p:txBody>
      </p:sp>
    </p:spTree>
    <p:extLst>
      <p:ext uri="{BB962C8B-B14F-4D97-AF65-F5344CB8AC3E}">
        <p14:creationId xmlns:p14="http://schemas.microsoft.com/office/powerpoint/2010/main" val="329512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78B24B-75F8-4BA2-8722-0FA017AD12B0}" type="slidenum">
              <a:rPr lang="en-IE" smtClean="0"/>
              <a:t>14</a:t>
            </a:fld>
            <a:endParaRPr lang="en-IE"/>
          </a:p>
        </p:txBody>
      </p:sp>
    </p:spTree>
    <p:extLst>
      <p:ext uri="{BB962C8B-B14F-4D97-AF65-F5344CB8AC3E}">
        <p14:creationId xmlns:p14="http://schemas.microsoft.com/office/powerpoint/2010/main" val="252347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747"/>
                </a:solidFill>
                <a:effectLst/>
                <a:highlight>
                  <a:srgbClr val="FFFFFF"/>
                </a:highlight>
                <a:latin typeface="+mj-lt"/>
              </a:rPr>
              <a:t>Taxidermy is used at the Museum to preserve (or protect from decay) an animal’s body by mounting or stuffing it. </a:t>
            </a:r>
          </a:p>
          <a:p>
            <a:endParaRPr lang="en-US" dirty="0">
              <a:solidFill>
                <a:srgbClr val="474747"/>
              </a:solidFill>
              <a:highlight>
                <a:srgbClr val="FFFFFF"/>
              </a:highlight>
              <a:latin typeface="+mj-lt"/>
            </a:endParaRPr>
          </a:p>
          <a:p>
            <a:r>
              <a:rPr lang="en-US" b="0" i="0" dirty="0">
                <a:solidFill>
                  <a:srgbClr val="474747"/>
                </a:solidFill>
                <a:effectLst/>
                <a:highlight>
                  <a:srgbClr val="FFFFFF"/>
                </a:highlight>
                <a:latin typeface="+mj-lt"/>
              </a:rPr>
              <a:t>The taxidermy is then used as a unique display to look at and study up-close.  </a:t>
            </a:r>
          </a:p>
          <a:p>
            <a:endParaRPr lang="en-US" dirty="0"/>
          </a:p>
          <a:p>
            <a:r>
              <a:rPr lang="en-US" dirty="0"/>
              <a:t>A person called a taxidermist creates the display. </a:t>
            </a:r>
          </a:p>
          <a:p>
            <a:endParaRPr lang="en-US" dirty="0"/>
          </a:p>
          <a:p>
            <a:r>
              <a:rPr lang="en-US" dirty="0"/>
              <a:t>Most of the taxidermy in the collections of the Museum are hundreds of years old. </a:t>
            </a:r>
          </a:p>
          <a:p>
            <a:endParaRPr lang="en-US" dirty="0"/>
          </a:p>
          <a:p>
            <a:r>
              <a:rPr lang="en-US" dirty="0"/>
              <a:t>It is the Museum’s job to care and look after the collections so that in years to come people can still see them and learn from them.</a:t>
            </a:r>
          </a:p>
          <a:p>
            <a:endParaRPr lang="en-US" dirty="0"/>
          </a:p>
          <a:p>
            <a:r>
              <a:rPr lang="en-US" dirty="0"/>
              <a:t>To learn more about taxidermy at the National Museum of Ireland – Natural History visit our website </a:t>
            </a:r>
            <a:r>
              <a:rPr lang="en-US" dirty="0">
                <a:hlinkClick r:id="rId3"/>
              </a:rPr>
              <a:t>www.museum.ie</a:t>
            </a:r>
            <a:r>
              <a:rPr lang="en-US" dirty="0"/>
              <a:t> for more resources including videos. (See link in Teacher Information Slide)</a:t>
            </a:r>
            <a:endParaRPr lang="en-IE" dirty="0"/>
          </a:p>
        </p:txBody>
      </p:sp>
      <p:sp>
        <p:nvSpPr>
          <p:cNvPr id="4" name="Slide Number Placeholder 3"/>
          <p:cNvSpPr>
            <a:spLocks noGrp="1"/>
          </p:cNvSpPr>
          <p:nvPr>
            <p:ph type="sldNum" sz="quarter" idx="5"/>
          </p:nvPr>
        </p:nvSpPr>
        <p:spPr/>
        <p:txBody>
          <a:bodyPr/>
          <a:lstStyle/>
          <a:p>
            <a:fld id="{0978B24B-75F8-4BA2-8722-0FA017AD12B0}" type="slidenum">
              <a:rPr lang="en-IE" smtClean="0"/>
              <a:t>4</a:t>
            </a:fld>
            <a:endParaRPr lang="en-IE"/>
          </a:p>
        </p:txBody>
      </p:sp>
    </p:spTree>
    <p:extLst>
      <p:ext uri="{BB962C8B-B14F-4D97-AF65-F5344CB8AC3E}">
        <p14:creationId xmlns:p14="http://schemas.microsoft.com/office/powerpoint/2010/main" val="279143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long crescent shaped wings helps the bird to maneuver quickly in flight, turning here, there and everywhere! </a:t>
            </a:r>
          </a:p>
          <a:p>
            <a:endParaRPr lang="en-US" dirty="0"/>
          </a:p>
          <a:p>
            <a:r>
              <a:rPr lang="en-US" dirty="0"/>
              <a:t>It is also one of the fastest birds in the world – with a powered flight of up to 113 kph! </a:t>
            </a:r>
          </a:p>
          <a:p>
            <a:endParaRPr lang="en-US" dirty="0"/>
          </a:p>
          <a:p>
            <a:r>
              <a:rPr lang="en-US" dirty="0"/>
              <a:t>It uses its strong and agile wings to fly thousands of kilometers each summer as it migrates from South Africa to Ireland.</a:t>
            </a:r>
          </a:p>
          <a:p>
            <a:endParaRPr lang="en-US" dirty="0"/>
          </a:p>
          <a:p>
            <a:r>
              <a:rPr lang="en-US" dirty="0"/>
              <a:t>The best time to see swifts in the wild in Ireland is May, June and July. </a:t>
            </a:r>
            <a:endParaRPr lang="en-IE" dirty="0"/>
          </a:p>
          <a:p>
            <a:endParaRPr lang="en-US" dirty="0"/>
          </a:p>
        </p:txBody>
      </p:sp>
      <p:sp>
        <p:nvSpPr>
          <p:cNvPr id="4" name="Slide Number Placeholder 3"/>
          <p:cNvSpPr>
            <a:spLocks noGrp="1"/>
          </p:cNvSpPr>
          <p:nvPr>
            <p:ph type="sldNum" sz="quarter" idx="5"/>
          </p:nvPr>
        </p:nvSpPr>
        <p:spPr/>
        <p:txBody>
          <a:bodyPr/>
          <a:lstStyle/>
          <a:p>
            <a:fld id="{0978B24B-75F8-4BA2-8722-0FA017AD12B0}" type="slidenum">
              <a:rPr lang="en-IE" smtClean="0"/>
              <a:t>5</a:t>
            </a:fld>
            <a:endParaRPr lang="en-IE"/>
          </a:p>
        </p:txBody>
      </p:sp>
    </p:spTree>
    <p:extLst>
      <p:ext uri="{BB962C8B-B14F-4D97-AF65-F5344CB8AC3E}">
        <p14:creationId xmlns:p14="http://schemas.microsoft.com/office/powerpoint/2010/main" val="259121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swift’s body and tail length is between 16 -17cm long.</a:t>
            </a:r>
          </a:p>
          <a:p>
            <a:endParaRPr lang="en-US" dirty="0"/>
          </a:p>
          <a:p>
            <a:r>
              <a:rPr lang="en-US" dirty="0"/>
              <a:t>As you can see from the image its wingspan is even longer and can be as long as 38 – 40cm.</a:t>
            </a:r>
          </a:p>
          <a:p>
            <a:endParaRPr lang="en-IE" dirty="0"/>
          </a:p>
          <a:p>
            <a:r>
              <a:rPr lang="en-IE" dirty="0"/>
              <a:t>In this picture the swift’s forked tail is fanned. </a:t>
            </a:r>
          </a:p>
        </p:txBody>
      </p:sp>
      <p:sp>
        <p:nvSpPr>
          <p:cNvPr id="4" name="Slide Number Placeholder 3"/>
          <p:cNvSpPr>
            <a:spLocks noGrp="1"/>
          </p:cNvSpPr>
          <p:nvPr>
            <p:ph type="sldNum" sz="quarter" idx="5"/>
          </p:nvPr>
        </p:nvSpPr>
        <p:spPr/>
        <p:txBody>
          <a:bodyPr/>
          <a:lstStyle/>
          <a:p>
            <a:fld id="{0978B24B-75F8-4BA2-8722-0FA017AD12B0}" type="slidenum">
              <a:rPr lang="en-IE" smtClean="0"/>
              <a:t>6</a:t>
            </a:fld>
            <a:endParaRPr lang="en-IE"/>
          </a:p>
        </p:txBody>
      </p:sp>
    </p:spTree>
    <p:extLst>
      <p:ext uri="{BB962C8B-B14F-4D97-AF65-F5344CB8AC3E}">
        <p14:creationId xmlns:p14="http://schemas.microsoft.com/office/powerpoint/2010/main" val="339521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swift was found in Co. Down and has been in the Museum collections since 1882.  It’s even older than the last display!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78B24B-75F8-4BA2-8722-0FA017AD12B0}" type="slidenum">
              <a:rPr lang="en-IE" smtClean="0"/>
              <a:t>9</a:t>
            </a:fld>
            <a:endParaRPr lang="en-IE"/>
          </a:p>
        </p:txBody>
      </p:sp>
    </p:spTree>
    <p:extLst>
      <p:ext uri="{BB962C8B-B14F-4D97-AF65-F5344CB8AC3E}">
        <p14:creationId xmlns:p14="http://schemas.microsoft.com/office/powerpoint/2010/main" val="2798837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Facts about common swift’s legs and feet!</a:t>
            </a:r>
          </a:p>
          <a:p>
            <a:endParaRPr lang="en-US" dirty="0"/>
          </a:p>
          <a:p>
            <a:r>
              <a:rPr lang="en-US" dirty="0"/>
              <a:t>The common swift’s scientific name, </a:t>
            </a:r>
            <a:r>
              <a:rPr lang="en-US" i="1" dirty="0"/>
              <a:t>Apus </a:t>
            </a:r>
            <a:r>
              <a:rPr lang="en-US" i="1" dirty="0" err="1"/>
              <a:t>apus</a:t>
            </a:r>
            <a:r>
              <a:rPr lang="en-US" dirty="0"/>
              <a:t>, means ‘without legs’. </a:t>
            </a:r>
          </a:p>
          <a:p>
            <a:endParaRPr lang="en-US" dirty="0"/>
          </a:p>
          <a:p>
            <a:r>
              <a:rPr lang="en-US" dirty="0"/>
              <a:t>Swifts’ legs are very short and small and as they spend most of their time flying people in the past used to think they did not have any legs!</a:t>
            </a:r>
          </a:p>
          <a:p>
            <a:endParaRPr lang="en-US" dirty="0"/>
          </a:p>
          <a:p>
            <a:r>
              <a:rPr lang="en-US" dirty="0"/>
              <a:t>The taxidermy swift in the image has been modeled to look like it is perching but in real life swifts cannot perch on electrical wires, trees or, in fact, anything. This is because they literally can’t do it due to the shape of their feet and claws. </a:t>
            </a:r>
          </a:p>
          <a:p>
            <a:endParaRPr lang="en-US" dirty="0"/>
          </a:p>
          <a:p>
            <a:r>
              <a:rPr lang="en-US" dirty="0"/>
              <a:t>Instead, they have adapted to cling to vertical surfaces like the face of a cliff or wall of a house. </a:t>
            </a:r>
          </a:p>
          <a:p>
            <a:endParaRPr lang="en-US" dirty="0"/>
          </a:p>
          <a:p>
            <a:r>
              <a:rPr lang="en-US" dirty="0"/>
              <a:t>As you can see in the image, all </a:t>
            </a:r>
            <a:r>
              <a:rPr lang="en-US"/>
              <a:t>four claws </a:t>
            </a:r>
            <a:r>
              <a:rPr lang="en-US" dirty="0"/>
              <a:t>face to the front, which helps the bird to cling vertically to walls but not perch or walk around on the ground.  </a:t>
            </a:r>
          </a:p>
        </p:txBody>
      </p:sp>
      <p:sp>
        <p:nvSpPr>
          <p:cNvPr id="4" name="Slide Number Placeholder 3"/>
          <p:cNvSpPr>
            <a:spLocks noGrp="1"/>
          </p:cNvSpPr>
          <p:nvPr>
            <p:ph type="sldNum" sz="quarter" idx="5"/>
          </p:nvPr>
        </p:nvSpPr>
        <p:spPr/>
        <p:txBody>
          <a:bodyPr/>
          <a:lstStyle/>
          <a:p>
            <a:fld id="{0978B24B-75F8-4BA2-8722-0FA017AD12B0}" type="slidenum">
              <a:rPr lang="en-IE" smtClean="0"/>
              <a:t>10</a:t>
            </a:fld>
            <a:endParaRPr lang="en-IE"/>
          </a:p>
        </p:txBody>
      </p:sp>
    </p:spTree>
    <p:extLst>
      <p:ext uri="{BB962C8B-B14F-4D97-AF65-F5344CB8AC3E}">
        <p14:creationId xmlns:p14="http://schemas.microsoft.com/office/powerpoint/2010/main" val="243384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78B24B-75F8-4BA2-8722-0FA017AD12B0}" type="slidenum">
              <a:rPr lang="en-IE" smtClean="0"/>
              <a:t>11</a:t>
            </a:fld>
            <a:endParaRPr lang="en-IE"/>
          </a:p>
        </p:txBody>
      </p:sp>
    </p:spTree>
    <p:extLst>
      <p:ext uri="{BB962C8B-B14F-4D97-AF65-F5344CB8AC3E}">
        <p14:creationId xmlns:p14="http://schemas.microsoft.com/office/powerpoint/2010/main" val="87677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78B24B-75F8-4BA2-8722-0FA017AD12B0}" type="slidenum">
              <a:rPr lang="en-IE" smtClean="0"/>
              <a:t>12</a:t>
            </a:fld>
            <a:endParaRPr lang="en-IE"/>
          </a:p>
        </p:txBody>
      </p:sp>
    </p:spTree>
    <p:extLst>
      <p:ext uri="{BB962C8B-B14F-4D97-AF65-F5344CB8AC3E}">
        <p14:creationId xmlns:p14="http://schemas.microsoft.com/office/powerpoint/2010/main" val="30027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978B24B-75F8-4BA2-8722-0FA017AD12B0}" type="slidenum">
              <a:rPr lang="en-IE" smtClean="0"/>
              <a:t>13</a:t>
            </a:fld>
            <a:endParaRPr lang="en-IE"/>
          </a:p>
        </p:txBody>
      </p:sp>
    </p:spTree>
    <p:extLst>
      <p:ext uri="{BB962C8B-B14F-4D97-AF65-F5344CB8AC3E}">
        <p14:creationId xmlns:p14="http://schemas.microsoft.com/office/powerpoint/2010/main" val="193486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FC340-B4C8-0549-7849-CD28A836EF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E"/>
          </a:p>
        </p:txBody>
      </p:sp>
      <p:sp>
        <p:nvSpPr>
          <p:cNvPr id="3" name="Subtitle 2">
            <a:extLst>
              <a:ext uri="{FF2B5EF4-FFF2-40B4-BE49-F238E27FC236}">
                <a16:creationId xmlns:a16="http://schemas.microsoft.com/office/drawing/2014/main" id="{FC4FCC70-96C1-7D11-17AD-9A0BF5A48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sp>
        <p:nvSpPr>
          <p:cNvPr id="4" name="Date Placeholder 3">
            <a:extLst>
              <a:ext uri="{FF2B5EF4-FFF2-40B4-BE49-F238E27FC236}">
                <a16:creationId xmlns:a16="http://schemas.microsoft.com/office/drawing/2014/main" id="{2D05CCD6-A710-212A-189E-BE4AD2502FD7}"/>
              </a:ext>
            </a:extLst>
          </p:cNvPr>
          <p:cNvSpPr>
            <a:spLocks noGrp="1"/>
          </p:cNvSpPr>
          <p:nvPr>
            <p:ph type="dt" sz="half" idx="10"/>
          </p:nvPr>
        </p:nvSpPr>
        <p:spPr/>
        <p:txBody>
          <a:bodyPr/>
          <a:lstStyle/>
          <a:p>
            <a:fld id="{6C095412-2A6C-47FC-AC93-4D569ACBDB99}" type="datetimeFigureOut">
              <a:rPr lang="en-IE" smtClean="0"/>
              <a:t>27/08/2024</a:t>
            </a:fld>
            <a:endParaRPr lang="en-IE"/>
          </a:p>
        </p:txBody>
      </p:sp>
      <p:sp>
        <p:nvSpPr>
          <p:cNvPr id="5" name="Footer Placeholder 4">
            <a:extLst>
              <a:ext uri="{FF2B5EF4-FFF2-40B4-BE49-F238E27FC236}">
                <a16:creationId xmlns:a16="http://schemas.microsoft.com/office/drawing/2014/main" id="{256450E3-7BD1-3B9A-7E5E-2DD58DEEF45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3D78086-FF08-1546-FFFE-1983F921FAA9}"/>
              </a:ext>
            </a:extLst>
          </p:cNvPr>
          <p:cNvSpPr>
            <a:spLocks noGrp="1"/>
          </p:cNvSpPr>
          <p:nvPr>
            <p:ph type="sldNum" sz="quarter" idx="12"/>
          </p:nvPr>
        </p:nvSpPr>
        <p:spPr/>
        <p:txBody>
          <a:bodyPr/>
          <a:lstStyle/>
          <a:p>
            <a:fld id="{399D6BCE-7541-4727-8778-6E9AB16C8C07}" type="slidenum">
              <a:rPr lang="en-IE" smtClean="0"/>
              <a:t>‹#›</a:t>
            </a:fld>
            <a:endParaRPr lang="en-IE"/>
          </a:p>
        </p:txBody>
      </p:sp>
    </p:spTree>
    <p:extLst>
      <p:ext uri="{BB962C8B-B14F-4D97-AF65-F5344CB8AC3E}">
        <p14:creationId xmlns:p14="http://schemas.microsoft.com/office/powerpoint/2010/main" val="4002555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CDF5-011F-21A5-C7E6-F350D3E14C1E}"/>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7C110E29-134E-6C67-EB84-8EE92087544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31A5F24F-33FB-45B0-2EF2-F1FBF7EEA033}"/>
              </a:ext>
            </a:extLst>
          </p:cNvPr>
          <p:cNvSpPr>
            <a:spLocks noGrp="1"/>
          </p:cNvSpPr>
          <p:nvPr>
            <p:ph type="dt" sz="half" idx="10"/>
          </p:nvPr>
        </p:nvSpPr>
        <p:spPr/>
        <p:txBody>
          <a:bodyPr/>
          <a:lstStyle/>
          <a:p>
            <a:fld id="{6C095412-2A6C-47FC-AC93-4D569ACBDB99}" type="datetimeFigureOut">
              <a:rPr lang="en-IE" smtClean="0"/>
              <a:t>27/08/2024</a:t>
            </a:fld>
            <a:endParaRPr lang="en-IE"/>
          </a:p>
        </p:txBody>
      </p:sp>
      <p:sp>
        <p:nvSpPr>
          <p:cNvPr id="5" name="Footer Placeholder 4">
            <a:extLst>
              <a:ext uri="{FF2B5EF4-FFF2-40B4-BE49-F238E27FC236}">
                <a16:creationId xmlns:a16="http://schemas.microsoft.com/office/drawing/2014/main" id="{4E4DC565-08D9-1472-90E9-2AA43D86756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81B5999-D015-DF10-D1FB-85CAAD39A97B}"/>
              </a:ext>
            </a:extLst>
          </p:cNvPr>
          <p:cNvSpPr>
            <a:spLocks noGrp="1"/>
          </p:cNvSpPr>
          <p:nvPr>
            <p:ph type="sldNum" sz="quarter" idx="12"/>
          </p:nvPr>
        </p:nvSpPr>
        <p:spPr/>
        <p:txBody>
          <a:bodyPr/>
          <a:lstStyle/>
          <a:p>
            <a:fld id="{399D6BCE-7541-4727-8778-6E9AB16C8C07}" type="slidenum">
              <a:rPr lang="en-IE" smtClean="0"/>
              <a:t>‹#›</a:t>
            </a:fld>
            <a:endParaRPr lang="en-IE"/>
          </a:p>
        </p:txBody>
      </p:sp>
    </p:spTree>
    <p:extLst>
      <p:ext uri="{BB962C8B-B14F-4D97-AF65-F5344CB8AC3E}">
        <p14:creationId xmlns:p14="http://schemas.microsoft.com/office/powerpoint/2010/main" val="61352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FE6BFC-A5D3-5F00-197E-C945A26BE31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FE578B8F-50FC-E074-89E6-C89627BFC56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A5F88877-84AC-8DD3-A227-F221ECC88025}"/>
              </a:ext>
            </a:extLst>
          </p:cNvPr>
          <p:cNvSpPr>
            <a:spLocks noGrp="1"/>
          </p:cNvSpPr>
          <p:nvPr>
            <p:ph type="dt" sz="half" idx="10"/>
          </p:nvPr>
        </p:nvSpPr>
        <p:spPr/>
        <p:txBody>
          <a:bodyPr/>
          <a:lstStyle/>
          <a:p>
            <a:fld id="{6C095412-2A6C-47FC-AC93-4D569ACBDB99}" type="datetimeFigureOut">
              <a:rPr lang="en-IE" smtClean="0"/>
              <a:t>27/08/2024</a:t>
            </a:fld>
            <a:endParaRPr lang="en-IE"/>
          </a:p>
        </p:txBody>
      </p:sp>
      <p:sp>
        <p:nvSpPr>
          <p:cNvPr id="5" name="Footer Placeholder 4">
            <a:extLst>
              <a:ext uri="{FF2B5EF4-FFF2-40B4-BE49-F238E27FC236}">
                <a16:creationId xmlns:a16="http://schemas.microsoft.com/office/drawing/2014/main" id="{490D9CF8-E11C-4F9F-DF43-4E4214A6B0B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3370178-A8E3-3F18-797D-AA6688004C1C}"/>
              </a:ext>
            </a:extLst>
          </p:cNvPr>
          <p:cNvSpPr>
            <a:spLocks noGrp="1"/>
          </p:cNvSpPr>
          <p:nvPr>
            <p:ph type="sldNum" sz="quarter" idx="12"/>
          </p:nvPr>
        </p:nvSpPr>
        <p:spPr/>
        <p:txBody>
          <a:bodyPr/>
          <a:lstStyle/>
          <a:p>
            <a:fld id="{399D6BCE-7541-4727-8778-6E9AB16C8C07}" type="slidenum">
              <a:rPr lang="en-IE" smtClean="0"/>
              <a:t>‹#›</a:t>
            </a:fld>
            <a:endParaRPr lang="en-IE"/>
          </a:p>
        </p:txBody>
      </p:sp>
    </p:spTree>
    <p:extLst>
      <p:ext uri="{BB962C8B-B14F-4D97-AF65-F5344CB8AC3E}">
        <p14:creationId xmlns:p14="http://schemas.microsoft.com/office/powerpoint/2010/main" val="51935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40B0-352B-4F9A-3D9D-22A323F740C8}"/>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0F356635-A4A6-D0AD-5615-93B431542AA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E5B0C2F3-66A2-E9AE-0946-F782CD132CCD}"/>
              </a:ext>
            </a:extLst>
          </p:cNvPr>
          <p:cNvSpPr>
            <a:spLocks noGrp="1"/>
          </p:cNvSpPr>
          <p:nvPr>
            <p:ph type="dt" sz="half" idx="10"/>
          </p:nvPr>
        </p:nvSpPr>
        <p:spPr/>
        <p:txBody>
          <a:bodyPr/>
          <a:lstStyle/>
          <a:p>
            <a:fld id="{6C095412-2A6C-47FC-AC93-4D569ACBDB99}" type="datetimeFigureOut">
              <a:rPr lang="en-IE" smtClean="0"/>
              <a:t>27/08/2024</a:t>
            </a:fld>
            <a:endParaRPr lang="en-IE"/>
          </a:p>
        </p:txBody>
      </p:sp>
      <p:sp>
        <p:nvSpPr>
          <p:cNvPr id="5" name="Footer Placeholder 4">
            <a:extLst>
              <a:ext uri="{FF2B5EF4-FFF2-40B4-BE49-F238E27FC236}">
                <a16:creationId xmlns:a16="http://schemas.microsoft.com/office/drawing/2014/main" id="{F79AD128-D779-293E-6833-825119E9FA5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4E580B7-1295-A7EB-3D4B-E1B5B5958CC6}"/>
              </a:ext>
            </a:extLst>
          </p:cNvPr>
          <p:cNvSpPr>
            <a:spLocks noGrp="1"/>
          </p:cNvSpPr>
          <p:nvPr>
            <p:ph type="sldNum" sz="quarter" idx="12"/>
          </p:nvPr>
        </p:nvSpPr>
        <p:spPr/>
        <p:txBody>
          <a:bodyPr/>
          <a:lstStyle/>
          <a:p>
            <a:fld id="{399D6BCE-7541-4727-8778-6E9AB16C8C07}" type="slidenum">
              <a:rPr lang="en-IE" smtClean="0"/>
              <a:t>‹#›</a:t>
            </a:fld>
            <a:endParaRPr lang="en-IE"/>
          </a:p>
        </p:txBody>
      </p:sp>
    </p:spTree>
    <p:extLst>
      <p:ext uri="{BB962C8B-B14F-4D97-AF65-F5344CB8AC3E}">
        <p14:creationId xmlns:p14="http://schemas.microsoft.com/office/powerpoint/2010/main" val="28065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E435-0251-48D7-C3FD-D016BD51A4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EEFD1F62-829A-3A99-BE93-2ED1DC7B75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64742A2-9714-FE4D-8E25-D4FD835FC31C}"/>
              </a:ext>
            </a:extLst>
          </p:cNvPr>
          <p:cNvSpPr>
            <a:spLocks noGrp="1"/>
          </p:cNvSpPr>
          <p:nvPr>
            <p:ph type="dt" sz="half" idx="10"/>
          </p:nvPr>
        </p:nvSpPr>
        <p:spPr/>
        <p:txBody>
          <a:bodyPr/>
          <a:lstStyle/>
          <a:p>
            <a:fld id="{6C095412-2A6C-47FC-AC93-4D569ACBDB99}" type="datetimeFigureOut">
              <a:rPr lang="en-IE" smtClean="0"/>
              <a:t>27/08/2024</a:t>
            </a:fld>
            <a:endParaRPr lang="en-IE"/>
          </a:p>
        </p:txBody>
      </p:sp>
      <p:sp>
        <p:nvSpPr>
          <p:cNvPr id="5" name="Footer Placeholder 4">
            <a:extLst>
              <a:ext uri="{FF2B5EF4-FFF2-40B4-BE49-F238E27FC236}">
                <a16:creationId xmlns:a16="http://schemas.microsoft.com/office/drawing/2014/main" id="{20B5A1B9-0192-CF7C-2E13-14A4D6FD60D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F12D664-DCA3-5370-9662-5A03D378E63E}"/>
              </a:ext>
            </a:extLst>
          </p:cNvPr>
          <p:cNvSpPr>
            <a:spLocks noGrp="1"/>
          </p:cNvSpPr>
          <p:nvPr>
            <p:ph type="sldNum" sz="quarter" idx="12"/>
          </p:nvPr>
        </p:nvSpPr>
        <p:spPr/>
        <p:txBody>
          <a:bodyPr/>
          <a:lstStyle/>
          <a:p>
            <a:fld id="{399D6BCE-7541-4727-8778-6E9AB16C8C07}" type="slidenum">
              <a:rPr lang="en-IE" smtClean="0"/>
              <a:t>‹#›</a:t>
            </a:fld>
            <a:endParaRPr lang="en-IE"/>
          </a:p>
        </p:txBody>
      </p:sp>
    </p:spTree>
    <p:extLst>
      <p:ext uri="{BB962C8B-B14F-4D97-AF65-F5344CB8AC3E}">
        <p14:creationId xmlns:p14="http://schemas.microsoft.com/office/powerpoint/2010/main" val="205101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E592-49AA-7916-8B9A-538D8CDED0A5}"/>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29D80900-2A0E-4665-3CAE-54F3AC4418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A2F25533-C089-4B56-4CC7-82A8F84717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E19D90E3-C47A-3901-57ED-92F40DB9E024}"/>
              </a:ext>
            </a:extLst>
          </p:cNvPr>
          <p:cNvSpPr>
            <a:spLocks noGrp="1"/>
          </p:cNvSpPr>
          <p:nvPr>
            <p:ph type="dt" sz="half" idx="10"/>
          </p:nvPr>
        </p:nvSpPr>
        <p:spPr/>
        <p:txBody>
          <a:bodyPr/>
          <a:lstStyle/>
          <a:p>
            <a:fld id="{6C095412-2A6C-47FC-AC93-4D569ACBDB99}" type="datetimeFigureOut">
              <a:rPr lang="en-IE" smtClean="0"/>
              <a:t>27/08/2024</a:t>
            </a:fld>
            <a:endParaRPr lang="en-IE"/>
          </a:p>
        </p:txBody>
      </p:sp>
      <p:sp>
        <p:nvSpPr>
          <p:cNvPr id="6" name="Footer Placeholder 5">
            <a:extLst>
              <a:ext uri="{FF2B5EF4-FFF2-40B4-BE49-F238E27FC236}">
                <a16:creationId xmlns:a16="http://schemas.microsoft.com/office/drawing/2014/main" id="{13CA9A1F-73B3-ABF1-0548-A2AE4FC0980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EB26138-7408-9026-4915-E850E582B415}"/>
              </a:ext>
            </a:extLst>
          </p:cNvPr>
          <p:cNvSpPr>
            <a:spLocks noGrp="1"/>
          </p:cNvSpPr>
          <p:nvPr>
            <p:ph type="sldNum" sz="quarter" idx="12"/>
          </p:nvPr>
        </p:nvSpPr>
        <p:spPr/>
        <p:txBody>
          <a:bodyPr/>
          <a:lstStyle/>
          <a:p>
            <a:fld id="{399D6BCE-7541-4727-8778-6E9AB16C8C07}" type="slidenum">
              <a:rPr lang="en-IE" smtClean="0"/>
              <a:t>‹#›</a:t>
            </a:fld>
            <a:endParaRPr lang="en-IE"/>
          </a:p>
        </p:txBody>
      </p:sp>
    </p:spTree>
    <p:extLst>
      <p:ext uri="{BB962C8B-B14F-4D97-AF65-F5344CB8AC3E}">
        <p14:creationId xmlns:p14="http://schemas.microsoft.com/office/powerpoint/2010/main" val="352945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DEF3-4D94-3773-ACC8-463419CE0DA7}"/>
              </a:ext>
            </a:extLst>
          </p:cNvPr>
          <p:cNvSpPr>
            <a:spLocks noGrp="1"/>
          </p:cNvSpPr>
          <p:nvPr>
            <p:ph type="title"/>
          </p:nvPr>
        </p:nvSpPr>
        <p:spPr>
          <a:xfrm>
            <a:off x="839788" y="365125"/>
            <a:ext cx="10515600" cy="1325563"/>
          </a:xfr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334D7349-90DF-FE1C-9E3B-32F369C86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185A7F-95AE-DEAE-997B-BA3A066B768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B7676F9B-8271-951A-CECF-A36779B5A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26236E-4C8C-899E-95D5-C75510299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A4731B58-58C9-05AA-EBCD-CB8CEDC39152}"/>
              </a:ext>
            </a:extLst>
          </p:cNvPr>
          <p:cNvSpPr>
            <a:spLocks noGrp="1"/>
          </p:cNvSpPr>
          <p:nvPr>
            <p:ph type="dt" sz="half" idx="10"/>
          </p:nvPr>
        </p:nvSpPr>
        <p:spPr/>
        <p:txBody>
          <a:bodyPr/>
          <a:lstStyle/>
          <a:p>
            <a:fld id="{6C095412-2A6C-47FC-AC93-4D569ACBDB99}" type="datetimeFigureOut">
              <a:rPr lang="en-IE" smtClean="0"/>
              <a:t>27/08/2024</a:t>
            </a:fld>
            <a:endParaRPr lang="en-IE"/>
          </a:p>
        </p:txBody>
      </p:sp>
      <p:sp>
        <p:nvSpPr>
          <p:cNvPr id="8" name="Footer Placeholder 7">
            <a:extLst>
              <a:ext uri="{FF2B5EF4-FFF2-40B4-BE49-F238E27FC236}">
                <a16:creationId xmlns:a16="http://schemas.microsoft.com/office/drawing/2014/main" id="{494448BF-9A1E-40F8-97B6-9325FA7105C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1373A1B-6F85-35BC-B4F8-8CC9C0532C39}"/>
              </a:ext>
            </a:extLst>
          </p:cNvPr>
          <p:cNvSpPr>
            <a:spLocks noGrp="1"/>
          </p:cNvSpPr>
          <p:nvPr>
            <p:ph type="sldNum" sz="quarter" idx="12"/>
          </p:nvPr>
        </p:nvSpPr>
        <p:spPr/>
        <p:txBody>
          <a:bodyPr/>
          <a:lstStyle/>
          <a:p>
            <a:fld id="{399D6BCE-7541-4727-8778-6E9AB16C8C07}" type="slidenum">
              <a:rPr lang="en-IE" smtClean="0"/>
              <a:t>‹#›</a:t>
            </a:fld>
            <a:endParaRPr lang="en-IE"/>
          </a:p>
        </p:txBody>
      </p:sp>
    </p:spTree>
    <p:extLst>
      <p:ext uri="{BB962C8B-B14F-4D97-AF65-F5344CB8AC3E}">
        <p14:creationId xmlns:p14="http://schemas.microsoft.com/office/powerpoint/2010/main" val="85505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7A46-788E-7E08-D4CB-BCAC7ED47F81}"/>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6F66A644-F5E8-20A9-5EE7-270836BA4D15}"/>
              </a:ext>
            </a:extLst>
          </p:cNvPr>
          <p:cNvSpPr>
            <a:spLocks noGrp="1"/>
          </p:cNvSpPr>
          <p:nvPr>
            <p:ph type="dt" sz="half" idx="10"/>
          </p:nvPr>
        </p:nvSpPr>
        <p:spPr/>
        <p:txBody>
          <a:bodyPr/>
          <a:lstStyle/>
          <a:p>
            <a:fld id="{6C095412-2A6C-47FC-AC93-4D569ACBDB99}" type="datetimeFigureOut">
              <a:rPr lang="en-IE" smtClean="0"/>
              <a:t>27/08/2024</a:t>
            </a:fld>
            <a:endParaRPr lang="en-IE"/>
          </a:p>
        </p:txBody>
      </p:sp>
      <p:sp>
        <p:nvSpPr>
          <p:cNvPr id="4" name="Footer Placeholder 3">
            <a:extLst>
              <a:ext uri="{FF2B5EF4-FFF2-40B4-BE49-F238E27FC236}">
                <a16:creationId xmlns:a16="http://schemas.microsoft.com/office/drawing/2014/main" id="{A2A2B053-E3B4-FA31-F009-D5A871F1C6E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BF97184-238F-4999-D1A6-F70BBA9044AD}"/>
              </a:ext>
            </a:extLst>
          </p:cNvPr>
          <p:cNvSpPr>
            <a:spLocks noGrp="1"/>
          </p:cNvSpPr>
          <p:nvPr>
            <p:ph type="sldNum" sz="quarter" idx="12"/>
          </p:nvPr>
        </p:nvSpPr>
        <p:spPr/>
        <p:txBody>
          <a:bodyPr/>
          <a:lstStyle/>
          <a:p>
            <a:fld id="{399D6BCE-7541-4727-8778-6E9AB16C8C07}" type="slidenum">
              <a:rPr lang="en-IE" smtClean="0"/>
              <a:t>‹#›</a:t>
            </a:fld>
            <a:endParaRPr lang="en-IE"/>
          </a:p>
        </p:txBody>
      </p:sp>
    </p:spTree>
    <p:extLst>
      <p:ext uri="{BB962C8B-B14F-4D97-AF65-F5344CB8AC3E}">
        <p14:creationId xmlns:p14="http://schemas.microsoft.com/office/powerpoint/2010/main" val="124667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99CB1-F3C7-D139-A273-C3B5401FE985}"/>
              </a:ext>
            </a:extLst>
          </p:cNvPr>
          <p:cNvSpPr>
            <a:spLocks noGrp="1"/>
          </p:cNvSpPr>
          <p:nvPr>
            <p:ph type="dt" sz="half" idx="10"/>
          </p:nvPr>
        </p:nvSpPr>
        <p:spPr/>
        <p:txBody>
          <a:bodyPr/>
          <a:lstStyle/>
          <a:p>
            <a:fld id="{6C095412-2A6C-47FC-AC93-4D569ACBDB99}" type="datetimeFigureOut">
              <a:rPr lang="en-IE" smtClean="0"/>
              <a:t>27/08/2024</a:t>
            </a:fld>
            <a:endParaRPr lang="en-IE"/>
          </a:p>
        </p:txBody>
      </p:sp>
      <p:sp>
        <p:nvSpPr>
          <p:cNvPr id="3" name="Footer Placeholder 2">
            <a:extLst>
              <a:ext uri="{FF2B5EF4-FFF2-40B4-BE49-F238E27FC236}">
                <a16:creationId xmlns:a16="http://schemas.microsoft.com/office/drawing/2014/main" id="{24B1DD02-E669-FB8E-BA59-EF19CFDC1C39}"/>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E40AEC5-7A0A-F2DA-A884-608C389D2E24}"/>
              </a:ext>
            </a:extLst>
          </p:cNvPr>
          <p:cNvSpPr>
            <a:spLocks noGrp="1"/>
          </p:cNvSpPr>
          <p:nvPr>
            <p:ph type="sldNum" sz="quarter" idx="12"/>
          </p:nvPr>
        </p:nvSpPr>
        <p:spPr/>
        <p:txBody>
          <a:bodyPr/>
          <a:lstStyle/>
          <a:p>
            <a:fld id="{399D6BCE-7541-4727-8778-6E9AB16C8C07}" type="slidenum">
              <a:rPr lang="en-IE" smtClean="0"/>
              <a:t>‹#›</a:t>
            </a:fld>
            <a:endParaRPr lang="en-IE"/>
          </a:p>
        </p:txBody>
      </p:sp>
    </p:spTree>
    <p:extLst>
      <p:ext uri="{BB962C8B-B14F-4D97-AF65-F5344CB8AC3E}">
        <p14:creationId xmlns:p14="http://schemas.microsoft.com/office/powerpoint/2010/main" val="1862302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A527-C88F-3D16-8AF3-892645F45D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6A2C2C1D-A563-FD22-6B09-15A3E68B17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BEE085EC-1F7F-B577-2910-4CAA9A683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BAF7CE-F944-7F90-85B7-AA32C50E033A}"/>
              </a:ext>
            </a:extLst>
          </p:cNvPr>
          <p:cNvSpPr>
            <a:spLocks noGrp="1"/>
          </p:cNvSpPr>
          <p:nvPr>
            <p:ph type="dt" sz="half" idx="10"/>
          </p:nvPr>
        </p:nvSpPr>
        <p:spPr/>
        <p:txBody>
          <a:bodyPr/>
          <a:lstStyle/>
          <a:p>
            <a:fld id="{6C095412-2A6C-47FC-AC93-4D569ACBDB99}" type="datetimeFigureOut">
              <a:rPr lang="en-IE" smtClean="0"/>
              <a:t>27/08/2024</a:t>
            </a:fld>
            <a:endParaRPr lang="en-IE"/>
          </a:p>
        </p:txBody>
      </p:sp>
      <p:sp>
        <p:nvSpPr>
          <p:cNvPr id="6" name="Footer Placeholder 5">
            <a:extLst>
              <a:ext uri="{FF2B5EF4-FFF2-40B4-BE49-F238E27FC236}">
                <a16:creationId xmlns:a16="http://schemas.microsoft.com/office/drawing/2014/main" id="{1E0C7603-E4BC-938A-9E56-6E9FB6766E2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FBA3142-5B95-9BBA-9E47-2BFB1066D7A8}"/>
              </a:ext>
            </a:extLst>
          </p:cNvPr>
          <p:cNvSpPr>
            <a:spLocks noGrp="1"/>
          </p:cNvSpPr>
          <p:nvPr>
            <p:ph type="sldNum" sz="quarter" idx="12"/>
          </p:nvPr>
        </p:nvSpPr>
        <p:spPr/>
        <p:txBody>
          <a:bodyPr/>
          <a:lstStyle/>
          <a:p>
            <a:fld id="{399D6BCE-7541-4727-8778-6E9AB16C8C07}" type="slidenum">
              <a:rPr lang="en-IE" smtClean="0"/>
              <a:t>‹#›</a:t>
            </a:fld>
            <a:endParaRPr lang="en-IE"/>
          </a:p>
        </p:txBody>
      </p:sp>
    </p:spTree>
    <p:extLst>
      <p:ext uri="{BB962C8B-B14F-4D97-AF65-F5344CB8AC3E}">
        <p14:creationId xmlns:p14="http://schemas.microsoft.com/office/powerpoint/2010/main" val="60733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3F78-2EB6-0897-D86E-7A49CDA608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E02FD5CD-F167-56C3-2EB6-6F3075E347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5A24358-12E3-A5BD-A36A-3161BC853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459FBF-ED55-5066-9197-4517C989263E}"/>
              </a:ext>
            </a:extLst>
          </p:cNvPr>
          <p:cNvSpPr>
            <a:spLocks noGrp="1"/>
          </p:cNvSpPr>
          <p:nvPr>
            <p:ph type="dt" sz="half" idx="10"/>
          </p:nvPr>
        </p:nvSpPr>
        <p:spPr/>
        <p:txBody>
          <a:bodyPr/>
          <a:lstStyle/>
          <a:p>
            <a:fld id="{6C095412-2A6C-47FC-AC93-4D569ACBDB99}" type="datetimeFigureOut">
              <a:rPr lang="en-IE" smtClean="0"/>
              <a:t>27/08/2024</a:t>
            </a:fld>
            <a:endParaRPr lang="en-IE"/>
          </a:p>
        </p:txBody>
      </p:sp>
      <p:sp>
        <p:nvSpPr>
          <p:cNvPr id="6" name="Footer Placeholder 5">
            <a:extLst>
              <a:ext uri="{FF2B5EF4-FFF2-40B4-BE49-F238E27FC236}">
                <a16:creationId xmlns:a16="http://schemas.microsoft.com/office/drawing/2014/main" id="{08FE8A2D-CB2E-6D2C-1AC3-A57E97DCCAF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04FEAAF-E69B-0B15-58DF-F4BF2441F015}"/>
              </a:ext>
            </a:extLst>
          </p:cNvPr>
          <p:cNvSpPr>
            <a:spLocks noGrp="1"/>
          </p:cNvSpPr>
          <p:nvPr>
            <p:ph type="sldNum" sz="quarter" idx="12"/>
          </p:nvPr>
        </p:nvSpPr>
        <p:spPr/>
        <p:txBody>
          <a:bodyPr/>
          <a:lstStyle/>
          <a:p>
            <a:fld id="{399D6BCE-7541-4727-8778-6E9AB16C8C07}" type="slidenum">
              <a:rPr lang="en-IE" smtClean="0"/>
              <a:t>‹#›</a:t>
            </a:fld>
            <a:endParaRPr lang="en-IE"/>
          </a:p>
        </p:txBody>
      </p:sp>
    </p:spTree>
    <p:extLst>
      <p:ext uri="{BB962C8B-B14F-4D97-AF65-F5344CB8AC3E}">
        <p14:creationId xmlns:p14="http://schemas.microsoft.com/office/powerpoint/2010/main" val="26433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A5BE6A-E034-DB41-568B-42CB6874BE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3" name="Text Placeholder 2">
            <a:extLst>
              <a:ext uri="{FF2B5EF4-FFF2-40B4-BE49-F238E27FC236}">
                <a16:creationId xmlns:a16="http://schemas.microsoft.com/office/drawing/2014/main" id="{08E6AD03-C57F-04D3-6E9F-3392932AF3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B766C30F-18FA-76DD-7DDE-9FC22FFFD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095412-2A6C-47FC-AC93-4D569ACBDB99}" type="datetimeFigureOut">
              <a:rPr lang="en-IE" smtClean="0"/>
              <a:t>27/08/2024</a:t>
            </a:fld>
            <a:endParaRPr lang="en-IE"/>
          </a:p>
        </p:txBody>
      </p:sp>
      <p:sp>
        <p:nvSpPr>
          <p:cNvPr id="5" name="Footer Placeholder 4">
            <a:extLst>
              <a:ext uri="{FF2B5EF4-FFF2-40B4-BE49-F238E27FC236}">
                <a16:creationId xmlns:a16="http://schemas.microsoft.com/office/drawing/2014/main" id="{0C0AE6EC-8333-928F-D2B5-692BDB06D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AB1DC3CE-2F94-3C11-4115-17E1BE4567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9D6BCE-7541-4727-8778-6E9AB16C8C07}" type="slidenum">
              <a:rPr lang="en-IE" smtClean="0"/>
              <a:t>‹#›</a:t>
            </a:fld>
            <a:endParaRPr lang="en-IE"/>
          </a:p>
        </p:txBody>
      </p:sp>
    </p:spTree>
    <p:extLst>
      <p:ext uri="{BB962C8B-B14F-4D97-AF65-F5344CB8AC3E}">
        <p14:creationId xmlns:p14="http://schemas.microsoft.com/office/powerpoint/2010/main" val="837332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museum.ie/" TargetMode="External"/><Relationship Id="rId2" Type="http://schemas.openxmlformats.org/officeDocument/2006/relationships/hyperlink" Target="https://www.museum.ie/en-IE/Museums/Natural-History/Engage-And-Learn/Museum-at-Home/Get-Stuffed-What-is-Taxidermy"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mailto:educationnh@museum.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B099-F43C-5F81-69D3-9F14B8A0E432}"/>
              </a:ext>
            </a:extLst>
          </p:cNvPr>
          <p:cNvSpPr>
            <a:spLocks noGrp="1"/>
          </p:cNvSpPr>
          <p:nvPr>
            <p:ph type="ctrTitle"/>
          </p:nvPr>
        </p:nvSpPr>
        <p:spPr/>
        <p:txBody>
          <a:bodyPr>
            <a:normAutofit/>
          </a:bodyPr>
          <a:lstStyle/>
          <a:p>
            <a:r>
              <a:rPr lang="en-US" sz="5500" dirty="0"/>
              <a:t>The Common Swift (</a:t>
            </a:r>
            <a:r>
              <a:rPr lang="en-US" sz="5500" i="1" dirty="0"/>
              <a:t>Apus apus</a:t>
            </a:r>
            <a:r>
              <a:rPr lang="en-US" sz="5500" dirty="0"/>
              <a:t>)</a:t>
            </a:r>
            <a:endParaRPr lang="en-IE" sz="5500" dirty="0"/>
          </a:p>
        </p:txBody>
      </p:sp>
      <p:sp>
        <p:nvSpPr>
          <p:cNvPr id="3" name="Subtitle 2">
            <a:extLst>
              <a:ext uri="{FF2B5EF4-FFF2-40B4-BE49-F238E27FC236}">
                <a16:creationId xmlns:a16="http://schemas.microsoft.com/office/drawing/2014/main" id="{32730AEF-B6C8-0680-3D73-EBB5FEF46739}"/>
              </a:ext>
            </a:extLst>
          </p:cNvPr>
          <p:cNvSpPr>
            <a:spLocks noGrp="1"/>
          </p:cNvSpPr>
          <p:nvPr>
            <p:ph type="subTitle" idx="1"/>
          </p:nvPr>
        </p:nvSpPr>
        <p:spPr/>
        <p:txBody>
          <a:bodyPr/>
          <a:lstStyle/>
          <a:p>
            <a:r>
              <a:rPr lang="en-US" dirty="0"/>
              <a:t>Reference images of the natural history scientific collection</a:t>
            </a:r>
          </a:p>
        </p:txBody>
      </p:sp>
      <p:pic>
        <p:nvPicPr>
          <p:cNvPr id="4" name="Picture 3" descr="NMI_E&amp;O_A3_Banner_Natural_History">
            <a:extLst>
              <a:ext uri="{FF2B5EF4-FFF2-40B4-BE49-F238E27FC236}">
                <a16:creationId xmlns:a16="http://schemas.microsoft.com/office/drawing/2014/main" id="{BC7DF9A3-791B-0CFC-1939-A6904CCB11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 r="2" b="86551"/>
          <a:stretch/>
        </p:blipFill>
        <p:spPr bwMode="auto">
          <a:xfrm>
            <a:off x="41525" y="0"/>
            <a:ext cx="12150475" cy="231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pic>
      <p:pic>
        <p:nvPicPr>
          <p:cNvPr id="11" name="Picture 10">
            <a:extLst>
              <a:ext uri="{FF2B5EF4-FFF2-40B4-BE49-F238E27FC236}">
                <a16:creationId xmlns:a16="http://schemas.microsoft.com/office/drawing/2014/main" id="{92720725-355E-3A64-8DE9-6948F19AB32E}"/>
              </a:ext>
            </a:extLst>
          </p:cNvPr>
          <p:cNvPicPr>
            <a:picLocks noChangeAspect="1"/>
          </p:cNvPicPr>
          <p:nvPr/>
        </p:nvPicPr>
        <p:blipFill>
          <a:blip r:embed="rId3"/>
          <a:stretch>
            <a:fillRect/>
          </a:stretch>
        </p:blipFill>
        <p:spPr>
          <a:xfrm>
            <a:off x="244607" y="5335272"/>
            <a:ext cx="11692289" cy="1405995"/>
          </a:xfrm>
          <a:prstGeom prst="rect">
            <a:avLst/>
          </a:prstGeom>
        </p:spPr>
      </p:pic>
    </p:spTree>
    <p:extLst>
      <p:ext uri="{BB962C8B-B14F-4D97-AF65-F5344CB8AC3E}">
        <p14:creationId xmlns:p14="http://schemas.microsoft.com/office/powerpoint/2010/main" val="156770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379-3A19-9007-9DA7-1F814A3E0D5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2200" dirty="0">
                <a:solidFill>
                  <a:schemeClr val="bg1"/>
                </a:solidFill>
              </a:rPr>
              <a:t>Can you see its four claws? Read the notes below to learn more about swift feet!</a:t>
            </a:r>
            <a:endParaRPr lang="en-IE" sz="2200" dirty="0">
              <a:solidFill>
                <a:schemeClr val="bg1"/>
              </a:solidFill>
            </a:endParaRPr>
          </a:p>
        </p:txBody>
      </p:sp>
      <p:pic>
        <p:nvPicPr>
          <p:cNvPr id="5" name="Picture 4" descr="A bird standing on a wooden stand&#10;&#10;Description automatically generated">
            <a:extLst>
              <a:ext uri="{FF2B5EF4-FFF2-40B4-BE49-F238E27FC236}">
                <a16:creationId xmlns:a16="http://schemas.microsoft.com/office/drawing/2014/main" id="{C9E25029-79D0-D0A9-2940-DF4E967F7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028244"/>
            <a:ext cx="7188199" cy="4798122"/>
          </a:xfrm>
          <a:prstGeom prst="rect">
            <a:avLst/>
          </a:prstGeom>
        </p:spPr>
      </p:pic>
    </p:spTree>
    <p:extLst>
      <p:ext uri="{BB962C8B-B14F-4D97-AF65-F5344CB8AC3E}">
        <p14:creationId xmlns:p14="http://schemas.microsoft.com/office/powerpoint/2010/main" val="190064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379-3A19-9007-9DA7-1F814A3E0D5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fontScale="90000"/>
          </a:bodyPr>
          <a:lstStyle/>
          <a:p>
            <a:pPr algn="ctr"/>
            <a:r>
              <a:rPr lang="en-US" sz="2600" dirty="0">
                <a:solidFill>
                  <a:schemeClr val="bg1"/>
                </a:solidFill>
              </a:rPr>
              <a:t>This is what it looks like from above. See how the wings fold over?</a:t>
            </a:r>
            <a:endParaRPr lang="en-IE" sz="2600" dirty="0">
              <a:solidFill>
                <a:schemeClr val="bg1"/>
              </a:solidFill>
            </a:endParaRPr>
          </a:p>
        </p:txBody>
      </p:sp>
      <p:pic>
        <p:nvPicPr>
          <p:cNvPr id="4" name="Picture 3" descr="A bird flying in the air&#10;&#10;Description automatically generated">
            <a:extLst>
              <a:ext uri="{FF2B5EF4-FFF2-40B4-BE49-F238E27FC236}">
                <a16:creationId xmlns:a16="http://schemas.microsoft.com/office/drawing/2014/main" id="{45EB9EAE-5878-FD1D-4645-5E13E8975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028244"/>
            <a:ext cx="7188199" cy="4798122"/>
          </a:xfrm>
          <a:prstGeom prst="rect">
            <a:avLst/>
          </a:prstGeom>
        </p:spPr>
      </p:pic>
    </p:spTree>
    <p:extLst>
      <p:ext uri="{BB962C8B-B14F-4D97-AF65-F5344CB8AC3E}">
        <p14:creationId xmlns:p14="http://schemas.microsoft.com/office/powerpoint/2010/main" val="108366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379-3A19-9007-9DA7-1F814A3E0D5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2200" dirty="0">
                <a:solidFill>
                  <a:schemeClr val="bg1"/>
                </a:solidFill>
              </a:rPr>
              <a:t>This is a close-up of its beak and pale patch (chin patch) on its throat. </a:t>
            </a:r>
            <a:endParaRPr lang="en-IE" sz="2200" dirty="0">
              <a:solidFill>
                <a:schemeClr val="bg1"/>
              </a:solidFill>
            </a:endParaRPr>
          </a:p>
        </p:txBody>
      </p:sp>
      <p:pic>
        <p:nvPicPr>
          <p:cNvPr id="4" name="Picture 3" descr="A close up of a bird&#10;&#10;Description automatically generated">
            <a:extLst>
              <a:ext uri="{FF2B5EF4-FFF2-40B4-BE49-F238E27FC236}">
                <a16:creationId xmlns:a16="http://schemas.microsoft.com/office/drawing/2014/main" id="{FB7D7C8F-55E6-3D26-D25F-5C46BC084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028244"/>
            <a:ext cx="7188199" cy="4798122"/>
          </a:xfrm>
          <a:prstGeom prst="rect">
            <a:avLst/>
          </a:prstGeom>
        </p:spPr>
      </p:pic>
    </p:spTree>
    <p:extLst>
      <p:ext uri="{BB962C8B-B14F-4D97-AF65-F5344CB8AC3E}">
        <p14:creationId xmlns:p14="http://schemas.microsoft.com/office/powerpoint/2010/main" val="47452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379-3A19-9007-9DA7-1F814A3E0D5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2200" dirty="0">
                <a:solidFill>
                  <a:schemeClr val="bg1"/>
                </a:solidFill>
              </a:rPr>
              <a:t>Can you see its eyes? All taxidermy have fake glass eyes. </a:t>
            </a:r>
            <a:endParaRPr lang="en-IE" sz="2200" dirty="0">
              <a:solidFill>
                <a:schemeClr val="bg1"/>
              </a:solidFill>
            </a:endParaRPr>
          </a:p>
        </p:txBody>
      </p:sp>
      <p:pic>
        <p:nvPicPr>
          <p:cNvPr id="5" name="Picture 4" descr="A small black bird standing on a wooden stand&#10;&#10;Description automatically generated">
            <a:extLst>
              <a:ext uri="{FF2B5EF4-FFF2-40B4-BE49-F238E27FC236}">
                <a16:creationId xmlns:a16="http://schemas.microsoft.com/office/drawing/2014/main" id="{CE88BD10-10F8-97F5-88C0-C40B72DE1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028244"/>
            <a:ext cx="7188199" cy="4798122"/>
          </a:xfrm>
          <a:prstGeom prst="rect">
            <a:avLst/>
          </a:prstGeom>
        </p:spPr>
      </p:pic>
    </p:spTree>
    <p:extLst>
      <p:ext uri="{BB962C8B-B14F-4D97-AF65-F5344CB8AC3E}">
        <p14:creationId xmlns:p14="http://schemas.microsoft.com/office/powerpoint/2010/main" val="1965314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379-3A19-9007-9DA7-1F814A3E0D5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fontScale="90000"/>
          </a:bodyPr>
          <a:lstStyle/>
          <a:p>
            <a:pPr algn="ctr"/>
            <a:r>
              <a:rPr lang="en-US" sz="2600" dirty="0">
                <a:solidFill>
                  <a:schemeClr val="bg1"/>
                </a:solidFill>
              </a:rPr>
              <a:t>We hope you find these </a:t>
            </a:r>
            <a:r>
              <a:rPr lang="en-US" sz="2600">
                <a:solidFill>
                  <a:schemeClr val="bg1"/>
                </a:solidFill>
              </a:rPr>
              <a:t>images helpful and </a:t>
            </a:r>
            <a:r>
              <a:rPr lang="en-US" sz="2600" dirty="0">
                <a:solidFill>
                  <a:schemeClr val="bg1"/>
                </a:solidFill>
              </a:rPr>
              <a:t>good luck with the art competition! Bye </a:t>
            </a:r>
            <a:r>
              <a:rPr lang="en-US" sz="2600" dirty="0" err="1">
                <a:solidFill>
                  <a:schemeClr val="bg1"/>
                </a:solidFill>
              </a:rPr>
              <a:t>bye</a:t>
            </a:r>
            <a:r>
              <a:rPr lang="en-US" sz="2600" dirty="0">
                <a:solidFill>
                  <a:schemeClr val="bg1"/>
                </a:solidFill>
              </a:rPr>
              <a:t>!</a:t>
            </a:r>
            <a:endParaRPr lang="en-IE" sz="2600" dirty="0">
              <a:solidFill>
                <a:schemeClr val="bg1"/>
              </a:solidFill>
            </a:endParaRPr>
          </a:p>
        </p:txBody>
      </p:sp>
      <p:pic>
        <p:nvPicPr>
          <p:cNvPr id="4" name="Picture 3" descr="A bird sitting on a perch&#10;&#10;Description automatically generated">
            <a:extLst>
              <a:ext uri="{FF2B5EF4-FFF2-40B4-BE49-F238E27FC236}">
                <a16:creationId xmlns:a16="http://schemas.microsoft.com/office/drawing/2014/main" id="{1746B316-AE70-9DCB-D052-6BF38FE5D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028244"/>
            <a:ext cx="7188199" cy="4798122"/>
          </a:xfrm>
          <a:prstGeom prst="rect">
            <a:avLst/>
          </a:prstGeom>
        </p:spPr>
      </p:pic>
    </p:spTree>
    <p:extLst>
      <p:ext uri="{BB962C8B-B14F-4D97-AF65-F5344CB8AC3E}">
        <p14:creationId xmlns:p14="http://schemas.microsoft.com/office/powerpoint/2010/main" val="339360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3358-9F16-9CE1-951D-F0B8DF6ADF74}"/>
              </a:ext>
            </a:extLst>
          </p:cNvPr>
          <p:cNvSpPr>
            <a:spLocks noGrp="1"/>
          </p:cNvSpPr>
          <p:nvPr>
            <p:ph type="title"/>
          </p:nvPr>
        </p:nvSpPr>
        <p:spPr/>
        <p:txBody>
          <a:bodyPr/>
          <a:lstStyle/>
          <a:p>
            <a:r>
              <a:rPr lang="en-US" dirty="0"/>
              <a:t>Teacher Information</a:t>
            </a:r>
            <a:endParaRPr lang="en-IE" dirty="0"/>
          </a:p>
        </p:txBody>
      </p:sp>
      <p:sp>
        <p:nvSpPr>
          <p:cNvPr id="3" name="Content Placeholder 2">
            <a:extLst>
              <a:ext uri="{FF2B5EF4-FFF2-40B4-BE49-F238E27FC236}">
                <a16:creationId xmlns:a16="http://schemas.microsoft.com/office/drawing/2014/main" id="{C426C8B5-8006-D27B-9F3C-36F97109EE30}"/>
              </a:ext>
            </a:extLst>
          </p:cNvPr>
          <p:cNvSpPr>
            <a:spLocks noGrp="1"/>
          </p:cNvSpPr>
          <p:nvPr>
            <p:ph idx="1"/>
          </p:nvPr>
        </p:nvSpPr>
        <p:spPr/>
        <p:txBody>
          <a:bodyPr>
            <a:normAutofit fontScale="70000" lnSpcReduction="20000"/>
          </a:bodyPr>
          <a:lstStyle/>
          <a:p>
            <a:pPr>
              <a:lnSpc>
                <a:spcPct val="120000"/>
              </a:lnSpc>
            </a:pPr>
            <a:r>
              <a:rPr lang="en-US" sz="2400" dirty="0"/>
              <a:t>The following images are of natural history scientific collections (i.e. taxidermy or stuffed animals) from the National Museum of Ireland – Natural History. </a:t>
            </a:r>
          </a:p>
          <a:p>
            <a:pPr>
              <a:lnSpc>
                <a:spcPct val="120000"/>
              </a:lnSpc>
            </a:pPr>
            <a:r>
              <a:rPr lang="en-US" sz="2400" dirty="0"/>
              <a:t>The collections of the Museum have been used for generations by scientists and artists to research and get up close to the natural word. These images are to be used as an educational tool in the classroom. For example, they can be used as a primary source for art to help pupils and students get a better idea of what the bird looks like, especially as swifts are migratory and only visit Ireland during the summer months.  </a:t>
            </a:r>
          </a:p>
          <a:p>
            <a:pPr>
              <a:lnSpc>
                <a:spcPct val="120000"/>
              </a:lnSpc>
            </a:pPr>
            <a:r>
              <a:rPr lang="en-US" sz="2400" dirty="0"/>
              <a:t>For more age-appropriate information on taxidermy please visit </a:t>
            </a:r>
            <a:r>
              <a:rPr lang="en-US" sz="2400" dirty="0">
                <a:hlinkClick r:id="rId2"/>
              </a:rPr>
              <a:t>Learn About: Stuffed Animals </a:t>
            </a:r>
            <a:r>
              <a:rPr lang="en-US" sz="2400" dirty="0"/>
              <a:t>on </a:t>
            </a:r>
            <a:r>
              <a:rPr lang="en-US" sz="2400" dirty="0">
                <a:hlinkClick r:id="rId3"/>
              </a:rPr>
              <a:t>www.museum.ie</a:t>
            </a:r>
            <a:r>
              <a:rPr lang="en-US" sz="2400" dirty="0"/>
              <a:t> </a:t>
            </a:r>
          </a:p>
          <a:p>
            <a:pPr>
              <a:lnSpc>
                <a:spcPct val="120000"/>
              </a:lnSpc>
            </a:pPr>
            <a:r>
              <a:rPr lang="en-US" sz="2400" dirty="0"/>
              <a:t>Select the Notes Page within the View Toolbar to discover some extra information on some of the slides.</a:t>
            </a:r>
          </a:p>
          <a:p>
            <a:pPr>
              <a:lnSpc>
                <a:spcPct val="120000"/>
              </a:lnSpc>
            </a:pPr>
            <a:r>
              <a:rPr lang="en-US" sz="2400" dirty="0"/>
              <a:t>These images were taken by the Education Department at the National Museum of Ireland – Natural History. </a:t>
            </a:r>
          </a:p>
          <a:p>
            <a:pPr>
              <a:lnSpc>
                <a:spcPct val="120000"/>
              </a:lnSpc>
            </a:pPr>
            <a:r>
              <a:rPr lang="en-US" sz="2400" dirty="0"/>
              <a:t>These images are copyright of the National Museum of Ireland. </a:t>
            </a:r>
          </a:p>
          <a:p>
            <a:pPr>
              <a:lnSpc>
                <a:spcPct val="120000"/>
              </a:lnSpc>
            </a:pPr>
            <a:r>
              <a:rPr lang="en-US" sz="2400" dirty="0"/>
              <a:t>If you have any questions about the resource, please contact </a:t>
            </a:r>
            <a:r>
              <a:rPr lang="en-US" sz="2400" dirty="0">
                <a:hlinkClick r:id="rId4"/>
              </a:rPr>
              <a:t>educationnh@museum.ie</a:t>
            </a:r>
            <a:r>
              <a:rPr lang="en-US" sz="2400" dirty="0"/>
              <a:t> </a:t>
            </a:r>
          </a:p>
        </p:txBody>
      </p:sp>
      <p:pic>
        <p:nvPicPr>
          <p:cNvPr id="4" name="Content Placeholder 4" descr="A black and white sign&#10;&#10;Description automatically generated">
            <a:extLst>
              <a:ext uri="{FF2B5EF4-FFF2-40B4-BE49-F238E27FC236}">
                <a16:creationId xmlns:a16="http://schemas.microsoft.com/office/drawing/2014/main" id="{8EEB376A-D6F5-6F51-1D36-1AF09FADB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0897" y="208279"/>
            <a:ext cx="3013652" cy="1549878"/>
          </a:xfrm>
          <a:prstGeom prst="rect">
            <a:avLst/>
          </a:prstGeom>
        </p:spPr>
      </p:pic>
    </p:spTree>
    <p:extLst>
      <p:ext uri="{BB962C8B-B14F-4D97-AF65-F5344CB8AC3E}">
        <p14:creationId xmlns:p14="http://schemas.microsoft.com/office/powerpoint/2010/main" val="67694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EB29-98DC-E734-5C92-B191BD40515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fontScale="90000"/>
          </a:bodyPr>
          <a:lstStyle/>
          <a:p>
            <a:pPr algn="ctr"/>
            <a:r>
              <a:rPr lang="en-US" sz="2600" dirty="0">
                <a:solidFill>
                  <a:schemeClr val="bg1"/>
                </a:solidFill>
              </a:rPr>
              <a:t>This is a common swift and a taxidermy display at the Museum. </a:t>
            </a:r>
            <a:endParaRPr lang="en-IE" sz="2600" dirty="0">
              <a:solidFill>
                <a:schemeClr val="bg1"/>
              </a:solidFill>
            </a:endParaRPr>
          </a:p>
        </p:txBody>
      </p:sp>
      <p:pic>
        <p:nvPicPr>
          <p:cNvPr id="4" name="Picture 3" descr="A bird on a wooden stand&#10;&#10;Description automatically generated">
            <a:extLst>
              <a:ext uri="{FF2B5EF4-FFF2-40B4-BE49-F238E27FC236}">
                <a16:creationId xmlns:a16="http://schemas.microsoft.com/office/drawing/2014/main" id="{2D416CA8-1323-4A7C-9415-E28B67D9FF4D}"/>
              </a:ext>
            </a:extLst>
          </p:cNvPr>
          <p:cNvPicPr>
            <a:picLocks noChangeAspect="1"/>
          </p:cNvPicPr>
          <p:nvPr/>
        </p:nvPicPr>
        <p:blipFill>
          <a:blip r:embed="rId3">
            <a:extLst>
              <a:ext uri="{28A0092B-C50C-407E-A947-70E740481C1C}">
                <a14:useLocalDpi xmlns:a14="http://schemas.microsoft.com/office/drawing/2010/main" val="0"/>
              </a:ext>
            </a:extLst>
          </a:blip>
          <a:srcRect b="15730"/>
          <a:stretch/>
        </p:blipFill>
        <p:spPr>
          <a:xfrm>
            <a:off x="4038600" y="1405617"/>
            <a:ext cx="7188199" cy="4043377"/>
          </a:xfrm>
          <a:prstGeom prst="rect">
            <a:avLst/>
          </a:prstGeom>
        </p:spPr>
      </p:pic>
      <p:pic>
        <p:nvPicPr>
          <p:cNvPr id="5" name="Content Placeholder 4" descr="A black and white sign&#10;&#10;Description automatically generated">
            <a:extLst>
              <a:ext uri="{FF2B5EF4-FFF2-40B4-BE49-F238E27FC236}">
                <a16:creationId xmlns:a16="http://schemas.microsoft.com/office/drawing/2014/main" id="{A24CA26B-749C-423B-A742-1A8B7C4A6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70" y="191386"/>
            <a:ext cx="2633011" cy="1354120"/>
          </a:xfrm>
          <a:prstGeom prst="rect">
            <a:avLst/>
          </a:prstGeom>
        </p:spPr>
      </p:pic>
    </p:spTree>
    <p:extLst>
      <p:ext uri="{BB962C8B-B14F-4D97-AF65-F5344CB8AC3E}">
        <p14:creationId xmlns:p14="http://schemas.microsoft.com/office/powerpoint/2010/main" val="167010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379-3A19-9007-9DA7-1F814A3E0D5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2600" dirty="0">
                <a:solidFill>
                  <a:schemeClr val="bg1"/>
                </a:solidFill>
              </a:rPr>
              <a:t>It has been created to look like it is in flight. </a:t>
            </a:r>
            <a:endParaRPr lang="en-IE" sz="2600" dirty="0">
              <a:solidFill>
                <a:schemeClr val="bg1"/>
              </a:solidFill>
            </a:endParaRPr>
          </a:p>
        </p:txBody>
      </p:sp>
      <p:pic>
        <p:nvPicPr>
          <p:cNvPr id="4" name="Picture 3" descr="A bird flying in a person's hand&#10;&#10;Description automatically generated">
            <a:extLst>
              <a:ext uri="{FF2B5EF4-FFF2-40B4-BE49-F238E27FC236}">
                <a16:creationId xmlns:a16="http://schemas.microsoft.com/office/drawing/2014/main" id="{D1C1BDCF-918B-1B16-9E9C-9DE06B03D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028244"/>
            <a:ext cx="7188199" cy="4798122"/>
          </a:xfrm>
          <a:prstGeom prst="rect">
            <a:avLst/>
          </a:prstGeom>
        </p:spPr>
      </p:pic>
      <p:pic>
        <p:nvPicPr>
          <p:cNvPr id="5" name="Content Placeholder 4" descr="A black and white sign&#10;&#10;Description automatically generated">
            <a:extLst>
              <a:ext uri="{FF2B5EF4-FFF2-40B4-BE49-F238E27FC236}">
                <a16:creationId xmlns:a16="http://schemas.microsoft.com/office/drawing/2014/main" id="{A42A100D-F04D-4C30-5351-B766E2F1B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70" y="191386"/>
            <a:ext cx="2633011" cy="1354120"/>
          </a:xfrm>
          <a:prstGeom prst="rect">
            <a:avLst/>
          </a:prstGeom>
        </p:spPr>
      </p:pic>
    </p:spTree>
    <p:extLst>
      <p:ext uri="{BB962C8B-B14F-4D97-AF65-F5344CB8AC3E}">
        <p14:creationId xmlns:p14="http://schemas.microsoft.com/office/powerpoint/2010/main" val="123643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379-3A19-9007-9DA7-1F814A3E0D5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2600" dirty="0">
                <a:solidFill>
                  <a:schemeClr val="bg1"/>
                </a:solidFill>
              </a:rPr>
              <a:t>Can you see its long, curved wings?</a:t>
            </a:r>
            <a:endParaRPr lang="en-IE" sz="2600" dirty="0">
              <a:solidFill>
                <a:schemeClr val="bg1"/>
              </a:solidFill>
            </a:endParaRPr>
          </a:p>
        </p:txBody>
      </p:sp>
      <p:pic>
        <p:nvPicPr>
          <p:cNvPr id="4" name="Picture 3" descr="A bird on a person's hand&#10;&#10;Description automatically generated">
            <a:extLst>
              <a:ext uri="{FF2B5EF4-FFF2-40B4-BE49-F238E27FC236}">
                <a16:creationId xmlns:a16="http://schemas.microsoft.com/office/drawing/2014/main" id="{58207091-5579-2C08-CC5B-E27F33C6C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028244"/>
            <a:ext cx="7188199" cy="4798122"/>
          </a:xfrm>
          <a:prstGeom prst="rect">
            <a:avLst/>
          </a:prstGeom>
        </p:spPr>
      </p:pic>
      <p:pic>
        <p:nvPicPr>
          <p:cNvPr id="6" name="Content Placeholder 4" descr="A black and white sign&#10;&#10;Description automatically generated">
            <a:extLst>
              <a:ext uri="{FF2B5EF4-FFF2-40B4-BE49-F238E27FC236}">
                <a16:creationId xmlns:a16="http://schemas.microsoft.com/office/drawing/2014/main" id="{719C9DD0-0D8F-B6E6-746E-A2E9414D5E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70" y="191386"/>
            <a:ext cx="2633011" cy="1354120"/>
          </a:xfrm>
          <a:prstGeom prst="rect">
            <a:avLst/>
          </a:prstGeom>
        </p:spPr>
      </p:pic>
    </p:spTree>
    <p:extLst>
      <p:ext uri="{BB962C8B-B14F-4D97-AF65-F5344CB8AC3E}">
        <p14:creationId xmlns:p14="http://schemas.microsoft.com/office/powerpoint/2010/main" val="197063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379-3A19-9007-9DA7-1F814A3E0D5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2600" dirty="0">
                <a:solidFill>
                  <a:schemeClr val="bg1"/>
                </a:solidFill>
              </a:rPr>
              <a:t>Look at its forked tail, short body and small head. </a:t>
            </a:r>
            <a:endParaRPr lang="en-IE" sz="2600" dirty="0">
              <a:solidFill>
                <a:schemeClr val="bg1"/>
              </a:solidFill>
            </a:endParaRPr>
          </a:p>
        </p:txBody>
      </p:sp>
      <p:pic>
        <p:nvPicPr>
          <p:cNvPr id="5" name="Picture 4" descr="A bird flying in a person's hand&#10;&#10;Description automatically generated">
            <a:extLst>
              <a:ext uri="{FF2B5EF4-FFF2-40B4-BE49-F238E27FC236}">
                <a16:creationId xmlns:a16="http://schemas.microsoft.com/office/drawing/2014/main" id="{56C98662-3F99-D332-2139-E96C82001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028244"/>
            <a:ext cx="7188199" cy="4798122"/>
          </a:xfrm>
          <a:prstGeom prst="rect">
            <a:avLst/>
          </a:prstGeom>
        </p:spPr>
      </p:pic>
      <p:pic>
        <p:nvPicPr>
          <p:cNvPr id="6" name="Content Placeholder 4" descr="A black and white sign&#10;&#10;Description automatically generated">
            <a:extLst>
              <a:ext uri="{FF2B5EF4-FFF2-40B4-BE49-F238E27FC236}">
                <a16:creationId xmlns:a16="http://schemas.microsoft.com/office/drawing/2014/main" id="{3378112A-65C3-F133-2575-B3865D256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70" y="191386"/>
            <a:ext cx="2633011" cy="1354120"/>
          </a:xfrm>
          <a:prstGeom prst="rect">
            <a:avLst/>
          </a:prstGeom>
        </p:spPr>
      </p:pic>
    </p:spTree>
    <p:extLst>
      <p:ext uri="{BB962C8B-B14F-4D97-AF65-F5344CB8AC3E}">
        <p14:creationId xmlns:p14="http://schemas.microsoft.com/office/powerpoint/2010/main" val="374862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379-3A19-9007-9DA7-1F814A3E0D5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fontScale="90000"/>
          </a:bodyPr>
          <a:lstStyle/>
          <a:p>
            <a:pPr algn="ctr"/>
            <a:r>
              <a:rPr lang="en-US" sz="2600" dirty="0">
                <a:solidFill>
                  <a:schemeClr val="bg1"/>
                </a:solidFill>
              </a:rPr>
              <a:t>Zoom in on the image to see the feathers on the wings up- close.  </a:t>
            </a:r>
            <a:endParaRPr lang="en-IE" sz="2600" dirty="0">
              <a:solidFill>
                <a:schemeClr val="bg1"/>
              </a:solidFill>
            </a:endParaRPr>
          </a:p>
        </p:txBody>
      </p:sp>
      <p:pic>
        <p:nvPicPr>
          <p:cNvPr id="4" name="Picture 3" descr="A bird on a wooden stand&#10;&#10;Description automatically generated">
            <a:extLst>
              <a:ext uri="{FF2B5EF4-FFF2-40B4-BE49-F238E27FC236}">
                <a16:creationId xmlns:a16="http://schemas.microsoft.com/office/drawing/2014/main" id="{850FFE05-029D-38B8-3608-A6FC055A090A}"/>
              </a:ext>
            </a:extLst>
          </p:cNvPr>
          <p:cNvPicPr>
            <a:picLocks noChangeAspect="1"/>
          </p:cNvPicPr>
          <p:nvPr/>
        </p:nvPicPr>
        <p:blipFill rotWithShape="1">
          <a:blip r:embed="rId2">
            <a:extLst>
              <a:ext uri="{28A0092B-C50C-407E-A947-70E740481C1C}">
                <a14:useLocalDpi xmlns:a14="http://schemas.microsoft.com/office/drawing/2010/main" val="0"/>
              </a:ext>
            </a:extLst>
          </a:blip>
          <a:srcRect t="4926"/>
          <a:stretch/>
        </p:blipFill>
        <p:spPr>
          <a:xfrm>
            <a:off x="4038600" y="1146421"/>
            <a:ext cx="7188199" cy="4561768"/>
          </a:xfrm>
          <a:prstGeom prst="rect">
            <a:avLst/>
          </a:prstGeom>
        </p:spPr>
      </p:pic>
      <p:pic>
        <p:nvPicPr>
          <p:cNvPr id="6" name="Content Placeholder 4" descr="A black and white sign&#10;&#10;Description automatically generated">
            <a:extLst>
              <a:ext uri="{FF2B5EF4-FFF2-40B4-BE49-F238E27FC236}">
                <a16:creationId xmlns:a16="http://schemas.microsoft.com/office/drawing/2014/main" id="{AA40A4E1-EEF9-2B4E-89EB-183E2D013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70" y="191386"/>
            <a:ext cx="2633011" cy="1354120"/>
          </a:xfrm>
          <a:prstGeom prst="rect">
            <a:avLst/>
          </a:prstGeom>
        </p:spPr>
      </p:pic>
    </p:spTree>
    <p:extLst>
      <p:ext uri="{BB962C8B-B14F-4D97-AF65-F5344CB8AC3E}">
        <p14:creationId xmlns:p14="http://schemas.microsoft.com/office/powerpoint/2010/main" val="8902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379-3A19-9007-9DA7-1F814A3E0D5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2600" dirty="0">
                <a:solidFill>
                  <a:schemeClr val="bg1"/>
                </a:solidFill>
              </a:rPr>
              <a:t>This is a close-up of the swift’s small head and beak</a:t>
            </a:r>
            <a:endParaRPr lang="en-IE" sz="2600" dirty="0">
              <a:solidFill>
                <a:schemeClr val="bg1"/>
              </a:solidFill>
            </a:endParaRPr>
          </a:p>
        </p:txBody>
      </p:sp>
      <p:pic>
        <p:nvPicPr>
          <p:cNvPr id="5" name="Picture 4" descr="A bird sitting on a wooden stand&#10;&#10;Description automatically generated">
            <a:extLst>
              <a:ext uri="{FF2B5EF4-FFF2-40B4-BE49-F238E27FC236}">
                <a16:creationId xmlns:a16="http://schemas.microsoft.com/office/drawing/2014/main" id="{E3924EA3-C048-4F75-C5BD-DF5FDEA8B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028244"/>
            <a:ext cx="7188199" cy="4798122"/>
          </a:xfrm>
          <a:prstGeom prst="rect">
            <a:avLst/>
          </a:prstGeom>
        </p:spPr>
      </p:pic>
      <p:pic>
        <p:nvPicPr>
          <p:cNvPr id="6" name="Content Placeholder 4" descr="A black and white sign&#10;&#10;Description automatically generated">
            <a:extLst>
              <a:ext uri="{FF2B5EF4-FFF2-40B4-BE49-F238E27FC236}">
                <a16:creationId xmlns:a16="http://schemas.microsoft.com/office/drawing/2014/main" id="{DD0E1FE2-1CF1-AD77-B55A-4EB9F4BB7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70" y="191386"/>
            <a:ext cx="2633011" cy="1354120"/>
          </a:xfrm>
          <a:prstGeom prst="rect">
            <a:avLst/>
          </a:prstGeom>
        </p:spPr>
      </p:pic>
    </p:spTree>
    <p:extLst>
      <p:ext uri="{BB962C8B-B14F-4D97-AF65-F5344CB8AC3E}">
        <p14:creationId xmlns:p14="http://schemas.microsoft.com/office/powerpoint/2010/main" val="247153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7379-3A19-9007-9DA7-1F814A3E0D5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fontScale="90000"/>
          </a:bodyPr>
          <a:lstStyle/>
          <a:p>
            <a:pPr algn="ctr"/>
            <a:r>
              <a:rPr lang="en-US" sz="2600" dirty="0">
                <a:solidFill>
                  <a:schemeClr val="bg1"/>
                </a:solidFill>
              </a:rPr>
              <a:t>This is a different swift – it is displayed perched with its short legs on a stand.  </a:t>
            </a:r>
            <a:endParaRPr lang="en-IE" sz="2600" dirty="0">
              <a:solidFill>
                <a:schemeClr val="bg1"/>
              </a:solidFill>
            </a:endParaRPr>
          </a:p>
        </p:txBody>
      </p:sp>
      <p:pic>
        <p:nvPicPr>
          <p:cNvPr id="8" name="Picture 7" descr="A bird sitting on a small wooden object&#10;&#10;Description automatically generated">
            <a:extLst>
              <a:ext uri="{FF2B5EF4-FFF2-40B4-BE49-F238E27FC236}">
                <a16:creationId xmlns:a16="http://schemas.microsoft.com/office/drawing/2014/main" id="{8B4CBCC9-E74F-07E3-7BC7-923A0D194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028244"/>
            <a:ext cx="7188199" cy="4798122"/>
          </a:xfrm>
          <a:prstGeom prst="rect">
            <a:avLst/>
          </a:prstGeom>
        </p:spPr>
      </p:pic>
      <p:pic>
        <p:nvPicPr>
          <p:cNvPr id="9" name="Content Placeholder 4" descr="A black and white sign&#10;&#10;Description automatically generated">
            <a:extLst>
              <a:ext uri="{FF2B5EF4-FFF2-40B4-BE49-F238E27FC236}">
                <a16:creationId xmlns:a16="http://schemas.microsoft.com/office/drawing/2014/main" id="{FC842F29-912D-BA36-C39F-BF446CBA8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70" y="191386"/>
            <a:ext cx="2633011" cy="1354120"/>
          </a:xfrm>
          <a:prstGeom prst="rect">
            <a:avLst/>
          </a:prstGeom>
        </p:spPr>
      </p:pic>
    </p:spTree>
    <p:extLst>
      <p:ext uri="{BB962C8B-B14F-4D97-AF65-F5344CB8AC3E}">
        <p14:creationId xmlns:p14="http://schemas.microsoft.com/office/powerpoint/2010/main" val="3792429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410</TotalTime>
  <Words>941</Words>
  <Application>Microsoft Office PowerPoint</Application>
  <PresentationFormat>Widescreen</PresentationFormat>
  <Paragraphs>75</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Office Theme</vt:lpstr>
      <vt:lpstr>The Common Swift (Apus apus)</vt:lpstr>
      <vt:lpstr>Teacher Information</vt:lpstr>
      <vt:lpstr>This is a common swift and a taxidermy display at the Museum. </vt:lpstr>
      <vt:lpstr>It has been created to look like it is in flight. </vt:lpstr>
      <vt:lpstr>Can you see its long, curved wings?</vt:lpstr>
      <vt:lpstr>Look at its forked tail, short body and small head. </vt:lpstr>
      <vt:lpstr>Zoom in on the image to see the feathers on the wings up- close.  </vt:lpstr>
      <vt:lpstr>This is a close-up of the swift’s small head and beak</vt:lpstr>
      <vt:lpstr>This is a different swift – it is displayed perched with its short legs on a stand.  </vt:lpstr>
      <vt:lpstr>Can you see its four claws? Read the notes below to learn more about swift feet!</vt:lpstr>
      <vt:lpstr>This is what it looks like from above. See how the wings fold over?</vt:lpstr>
      <vt:lpstr>This is a close-up of its beak and pale patch (chin patch) on its throat. </vt:lpstr>
      <vt:lpstr>Can you see its eyes? All taxidermy have fake glass eyes. </vt:lpstr>
      <vt:lpstr>We hope you find these images helpful and good luck with the art competition! Bye bye!</vt:lpstr>
    </vt:vector>
  </TitlesOfParts>
  <Company>National Museum of Ireland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Breen, Geraldine</dc:creator>
  <cp:lastModifiedBy>Breen, Geraldine</cp:lastModifiedBy>
  <cp:revision>28</cp:revision>
  <dcterms:created xsi:type="dcterms:W3CDTF">2024-08-20T12:09:19Z</dcterms:created>
  <dcterms:modified xsi:type="dcterms:W3CDTF">2024-08-27T13:22:28Z</dcterms:modified>
</cp:coreProperties>
</file>